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ed3942e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ed3942e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02d06e9a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02d06e9a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02d06e9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02d06e9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02d06e9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02d06e9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02d06e9a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02d06e9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02d06e9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02d06e9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02d06e9a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02d06e9a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02d06e9a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02d06e9a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17735c3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17735c3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02d06e9a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02d06e9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02d06e9a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02d06e9a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ed3942e4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ed3942e4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02d06e9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02d06e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17735c3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17735c3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ed3942e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ed3942e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0221c50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0221c50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02d06e9a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02d06e9a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02d06e9a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02d06e9a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ed3942e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ed3942e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ed3942e4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ed3942e4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ed3942e4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ed3942e4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ed3942e4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ed3942e4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e23c525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e23c525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ed3942e4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ed3942e4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02d06e9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02d06e9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github.com/shun74/pytorch-train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hyperlink" Target="https://pytorch.org/docs/stable/data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zenn.dev/nekoallergy/articles/ml-basic-epoch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3.xml"/><Relationship Id="rId4" Type="http://schemas.openxmlformats.org/officeDocument/2006/relationships/slide" Target="/ppt/slides/slide17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ytorch.org/vision/main/auto_examples/transforms/plot_transforms_illustrations.html#sphx-glr-auto-examples-transforms-plot-transforms-illustrations-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4990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PyTorch 講座 ６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9850"/>
            <a:ext cx="85206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安藤　龍太朗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Resize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54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指定されたサイズにリサイズする関数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50" y="1987175"/>
            <a:ext cx="2585450" cy="1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600" y="445025"/>
            <a:ext cx="4157250" cy="46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98375"/>
            <a:ext cx="2216594" cy="1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3525" y="3347613"/>
            <a:ext cx="1628475" cy="16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2381163" y="3972913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CenterClop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09650" y="1152475"/>
            <a:ext cx="46773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600"/>
              <a:t>画像の中心を指定したサイズでクロップする関数</a:t>
            </a:r>
            <a:endParaRPr sz="16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875" y="445025"/>
            <a:ext cx="4173500" cy="44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" y="1987175"/>
            <a:ext cx="2585450" cy="1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88" y="1994513"/>
            <a:ext cx="2593587" cy="1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398375"/>
            <a:ext cx="2216594" cy="1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4437" y="3347613"/>
            <a:ext cx="1706650" cy="1698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2381163" y="3972913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875" y="445025"/>
            <a:ext cx="4173500" cy="44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RandomResizedCrip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09650" y="1152475"/>
            <a:ext cx="46773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ja" sz="1350"/>
              <a:t>ランダムな位置から画像をクロップし、</a:t>
            </a:r>
            <a:br>
              <a:rPr lang="ja" sz="1350"/>
            </a:br>
            <a:r>
              <a:rPr lang="ja" sz="1350"/>
              <a:t>	指定されたサイズにリサイズする関数</a:t>
            </a:r>
            <a:endParaRPr sz="135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ja" sz="1250"/>
              <a:t>scale:縮尺の度合い</a:t>
            </a:r>
            <a:endParaRPr sz="125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" y="1987175"/>
            <a:ext cx="2585450" cy="1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88" y="1994513"/>
            <a:ext cx="2593587" cy="1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398375"/>
            <a:ext cx="2216594" cy="1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5237" y="3305875"/>
            <a:ext cx="1766238" cy="17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2381163" y="3972913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RandomHorizontalFlip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09650" y="1393600"/>
            <a:ext cx="46773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ja" sz="1350"/>
              <a:t>画像をランダムに水平方方向に反転する関数</a:t>
            </a:r>
            <a:endParaRPr sz="135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950" y="445025"/>
            <a:ext cx="4173500" cy="44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11700" y="2037625"/>
            <a:ext cx="3462000" cy="69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ja" sz="1350">
                <a:solidFill>
                  <a:schemeClr val="dk2"/>
                </a:solidFill>
              </a:rPr>
              <a:t>transforms.RandomHorizontalFlip(p=0.5)</a:t>
            </a:r>
            <a:endParaRPr sz="13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ja" sz="1350">
                <a:solidFill>
                  <a:schemeClr val="dk2"/>
                </a:solidFill>
              </a:rPr>
              <a:t>50%の確率で画像反転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3465775"/>
            <a:ext cx="2093667" cy="14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637" y="3465775"/>
            <a:ext cx="2143151" cy="14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2093663" y="3997738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Normalize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109650" y="1152475"/>
            <a:ext cx="46773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画像</a:t>
            </a:r>
            <a:r>
              <a:rPr lang="ja" sz="1350"/>
              <a:t>データの正規化を行う関数</a:t>
            </a:r>
            <a:endParaRPr sz="1350"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109650" y="1645025"/>
            <a:ext cx="4600200" cy="1095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transforms.Normalize(mean,std)</a:t>
            </a:r>
            <a:br>
              <a:rPr lang="ja" sz="1350"/>
            </a:br>
            <a:r>
              <a:rPr lang="ja" sz="1350"/>
              <a:t>データを平均がmean、標準偏差がstdとなるように変換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※mean=[R,G,B],std=[R,G.B]　各チャネルに対して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</p:txBody>
      </p:sp>
      <p:sp>
        <p:nvSpPr>
          <p:cNvPr id="171" name="Google Shape;171;p26"/>
          <p:cNvSpPr txBox="1"/>
          <p:nvPr/>
        </p:nvSpPr>
        <p:spPr>
          <a:xfrm>
            <a:off x="109650" y="2705975"/>
            <a:ext cx="4600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50">
                <a:solidFill>
                  <a:schemeClr val="dk2"/>
                </a:solidFill>
              </a:rPr>
              <a:t>ネットワークへの入力データのスケールを揃え、</a:t>
            </a:r>
            <a:endParaRPr sz="1350">
              <a:solidFill>
                <a:schemeClr val="dk2"/>
              </a:solidFill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50">
                <a:solidFill>
                  <a:schemeClr val="dk2"/>
                </a:solidFill>
              </a:rPr>
              <a:t>学習の安定性や収束速度を安定させる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50" y="445025"/>
            <a:ext cx="4318825" cy="400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650" y="3434900"/>
            <a:ext cx="2216600" cy="15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3465775"/>
            <a:ext cx="2093667" cy="14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2093663" y="3997738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ColorJitter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3450" y="1152475"/>
            <a:ext cx="50667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明るさ・彩度などを変更することで画像の色情報を変更する</a:t>
            </a:r>
            <a:endParaRPr sz="135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109650" y="1645025"/>
            <a:ext cx="4677300" cy="1562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transforms.ColorJitter(brightness, contrast, saturation,hue)</a:t>
            </a:r>
            <a:br>
              <a:rPr lang="ja" sz="1350"/>
            </a:br>
            <a:r>
              <a:rPr lang="ja" sz="1350"/>
              <a:t>brightness:</a:t>
            </a:r>
            <a:r>
              <a:rPr lang="ja" sz="1350"/>
              <a:t>明るさをランダムに変更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contrast:コントラストをランダムに変更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saturation:彩度をランダムに変更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350"/>
              <a:t>hue:色相をランダムに変更</a:t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600" y="445025"/>
            <a:ext cx="4295401" cy="3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4798250" y="4134525"/>
            <a:ext cx="42954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コントラストとは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明るい部分と暗い部分との相対的な差異や際立ちを示す尺度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3465775"/>
            <a:ext cx="2093667" cy="14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2093663" y="3997738"/>
            <a:ext cx="397800" cy="3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112" y="3424252"/>
            <a:ext cx="2261501" cy="15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学習時と推論時の使い分け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52923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訓練データ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データ拡張が行われる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モデルは多くのバリエーションで学習すること</a:t>
            </a:r>
            <a:br>
              <a:rPr lang="ja"/>
            </a:br>
            <a:r>
              <a:rPr lang="ja"/>
              <a:t>ができ汎化能力を向上</a:t>
            </a:r>
            <a:br>
              <a:rPr lang="j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テストデータ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データ拡張を行わない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テストデータはモデルの性能を評価するもの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674" y="0"/>
            <a:ext cx="34613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66150" y="1100600"/>
            <a:ext cx="1206600" cy="387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訓練データとテストデータ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0" y="1455536"/>
            <a:ext cx="799100" cy="3160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0" y="1100588"/>
            <a:ext cx="14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ファイル構造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0" y="4617100"/>
            <a:ext cx="141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5回のデータを使用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1414800" y="2039400"/>
            <a:ext cx="349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データセットをトレーニングデータと検証</a:t>
            </a:r>
            <a:r>
              <a:rPr lang="ja">
                <a:solidFill>
                  <a:schemeClr val="dk2"/>
                </a:solidFill>
              </a:rPr>
              <a:t>データ</a:t>
            </a:r>
            <a:r>
              <a:rPr lang="ja">
                <a:solidFill>
                  <a:schemeClr val="dk2"/>
                </a:solidFill>
              </a:rPr>
              <a:t>にランダムに分割する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今回はトレーニングデータ80%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   検証データ20%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750" y="1685400"/>
            <a:ext cx="3531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25" y="4364625"/>
            <a:ext cx="2338875" cy="6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750" y="212800"/>
            <a:ext cx="3936499" cy="471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9"/>
          <p:cNvCxnSpPr/>
          <p:nvPr/>
        </p:nvCxnSpPr>
        <p:spPr>
          <a:xfrm>
            <a:off x="518525" y="2513700"/>
            <a:ext cx="197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9"/>
          <p:cNvCxnSpPr/>
          <p:nvPr/>
        </p:nvCxnSpPr>
        <p:spPr>
          <a:xfrm>
            <a:off x="495975" y="4373600"/>
            <a:ext cx="231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/>
          <p:nvPr/>
        </p:nvSpPr>
        <p:spPr>
          <a:xfrm>
            <a:off x="471225" y="2436400"/>
            <a:ext cx="231000" cy="7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6348650" y="1378125"/>
            <a:ext cx="1110900" cy="13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810500"/>
            <a:ext cx="8520600" cy="130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ja" sz="2200"/>
              <a:t>画像のリサイズと正規化を行ってください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ja" sz="2200"/>
              <a:t>ランダムな水平反転と色調の変更を行ってください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ja" sz="2200"/>
              <a:t>ランダムな回転とクロップを行ってください</a:t>
            </a:r>
            <a:endParaRPr sz="2200"/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9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演習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152513"/>
            <a:ext cx="8520600" cy="5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以下の</a:t>
            </a:r>
            <a:r>
              <a:rPr lang="ja" sz="2200"/>
              <a:t>演習全てテンソル化も行ってください</a:t>
            </a:r>
            <a:endParaRPr sz="2200"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125" y="3247575"/>
            <a:ext cx="3967181" cy="17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11700" y="4383375"/>
            <a:ext cx="45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右図の”””記述”””の箇所を埋めて画像に適用して画像出力してください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0" y="0"/>
            <a:ext cx="17145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3587100" y="129900"/>
            <a:ext cx="384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5"/>
              </a:rPr>
              <a:t>Github</a:t>
            </a:r>
            <a:r>
              <a:rPr lang="ja">
                <a:solidFill>
                  <a:schemeClr val="dk2"/>
                </a:solidFill>
              </a:rPr>
              <a:t>に画像があるのでダウンロード後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右図の場所に配置してください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7807625" y="995800"/>
            <a:ext cx="12123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解答例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6200"/>
            <a:ext cx="2131400" cy="21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662" y="1800486"/>
            <a:ext cx="3190670" cy="21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900" y="1800475"/>
            <a:ext cx="2131401" cy="21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311700" y="1338775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1.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2976650" y="1338775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2</a:t>
            </a:r>
            <a:r>
              <a:rPr lang="ja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6700900" y="1338775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</a:t>
            </a:r>
            <a:r>
              <a:rPr lang="ja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920400" y="4471900"/>
            <a:ext cx="491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2"/>
                </a:solidFill>
              </a:rPr>
              <a:t>※</a:t>
            </a:r>
            <a:r>
              <a:rPr lang="ja" sz="1500">
                <a:solidFill>
                  <a:schemeClr val="dk2"/>
                </a:solidFill>
              </a:rPr>
              <a:t>2,3はランダムなため出力が異なることがあります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PyTorch - データセット・データローダー -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読み込み・前処理など、学習に用いるデータ関連全ての処理を担当</a:t>
            </a:r>
            <a:br>
              <a:rPr lang="ja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データセット：データを読み込み、前処理を施して返すまでの流れを記述</a:t>
            </a:r>
            <a:br>
              <a:rPr lang="ja">
                <a:solidFill>
                  <a:schemeClr val="dk1"/>
                </a:solidFill>
              </a:rPr>
            </a:br>
            <a:endParaRPr sz="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データローダー：データセットからデータを1つ受け取り、バッチ化する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701" y="2485075"/>
            <a:ext cx="3574150" cy="2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 </a:t>
            </a:r>
            <a:r>
              <a:rPr lang="ja"/>
              <a:t>データローダー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データローダーとは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5206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データローダー：データセットからデータを1つ受け取り、バッチ化する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引数について（主に指定する引数）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データセットオブジェクトを指定	</a:t>
            </a:r>
            <a:br>
              <a:rPr lang="ja"/>
            </a:br>
            <a:r>
              <a:rPr lang="ja"/>
              <a:t>torch.utils.data.Dataset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batch_size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/>
              <a:t>ミニバッチのサイズを指定</a:t>
            </a:r>
            <a:br>
              <a:rPr lang="ja"/>
            </a:br>
            <a:r>
              <a:rPr lang="ja"/>
              <a:t>バッチについては後のスライドで説明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151" y="1870550"/>
            <a:ext cx="3574150" cy="24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5995200" y="4306125"/>
            <a:ext cx="28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hlink"/>
                </a:solidFill>
                <a:hlinkClick r:id="rId4"/>
              </a:rPr>
              <a:t>pytorch公式サイト説明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バッチとは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725200" cy="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>
                <a:solidFill>
                  <a:schemeClr val="dk1"/>
                </a:solidFill>
              </a:rPr>
              <a:t>モデルの訓練や推論において複数の入力データを同時に処理するためのデータのまとまり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975" y="2673150"/>
            <a:ext cx="3752626" cy="21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8295200" y="4784000"/>
            <a:ext cx="8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u="sng">
                <a:solidFill>
                  <a:schemeClr val="hlink"/>
                </a:solidFill>
                <a:hlinkClick r:id="rId4"/>
              </a:rPr>
              <a:t>引用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4871950" y="2202450"/>
            <a:ext cx="4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dk2"/>
                </a:solidFill>
              </a:rPr>
              <a:t>バッチサイズ：</a:t>
            </a:r>
            <a:r>
              <a:rPr lang="ja" sz="1200">
                <a:solidFill>
                  <a:schemeClr val="dk1"/>
                </a:solidFill>
              </a:rPr>
              <a:t>モデルが一度に処理するデータの数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506975" y="1935725"/>
            <a:ext cx="530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利点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計算量の削減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学習の安定化</a:t>
            </a:r>
            <a:br>
              <a:rPr lang="ja" sz="1800">
                <a:solidFill>
                  <a:schemeClr val="dk2"/>
                </a:solidFill>
              </a:rPr>
            </a:br>
            <a:r>
              <a:rPr lang="ja" sz="1800">
                <a:solidFill>
                  <a:schemeClr val="dk2"/>
                </a:solidFill>
              </a:rPr>
              <a:t>（backwardでバッチの誤差の平均？）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前回のコードに追記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1152475"/>
            <a:ext cx="41127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次の演習では次のコードを参考にしてください。</a:t>
            </a:r>
            <a:br>
              <a:rPr lang="ja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400"/>
              <a:t>演習1はコードの”””記述”””に書き加えてください</a:t>
            </a:r>
            <a:endParaRPr sz="1400"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0" y="492650"/>
            <a:ext cx="4166049" cy="4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520600" cy="393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600" u="sng">
                <a:solidFill>
                  <a:schemeClr val="hlink"/>
                </a:solidFill>
                <a:hlinkClick action="ppaction://hlinksldjump" r:id="rId3"/>
              </a:rPr>
              <a:t>スライド</a:t>
            </a:r>
            <a:r>
              <a:rPr lang="ja" sz="1600"/>
              <a:t>のコードのtransforms.Compose内を記述してください</a:t>
            </a:r>
            <a:br>
              <a:rPr lang="ja" sz="1600"/>
            </a:br>
            <a:r>
              <a:rPr lang="ja" sz="1600"/>
              <a:t>出力はなし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200"/>
              <a:t>学習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ランダムな水平反転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ランダムなクロップ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テンソル化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正規化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ja" sz="1200"/>
              <a:t>評価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リサイズ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テンソル化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ja" sz="1200"/>
              <a:t>正規化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ja" sz="1600" u="sng">
                <a:solidFill>
                  <a:schemeClr val="hlink"/>
                </a:solidFill>
                <a:hlinkClick action="ppaction://hlinksldjump" r:id="rId4"/>
              </a:rPr>
              <a:t>スライド</a:t>
            </a:r>
            <a:r>
              <a:rPr lang="ja" sz="1600"/>
              <a:t>を参考にして学習、評価に分割しそれぞれのDatasetオブジェクトを作成しデータセットの要素数を出力してください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600"/>
              <a:t>データローダーを用いてバッチサイズ含めたサイズとラベルを出力してください</a:t>
            </a:r>
            <a:br>
              <a:rPr lang="ja" sz="1600"/>
            </a:br>
            <a:r>
              <a:rPr lang="ja" sz="1600"/>
              <a:t>（batch_size=8）</a:t>
            </a:r>
            <a:endParaRPr sz="2000"/>
          </a:p>
        </p:txBody>
      </p:sp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演習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解答例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4075"/>
            <a:ext cx="5052350" cy="3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165" y="2571750"/>
            <a:ext cx="348263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175" y="3255875"/>
            <a:ext cx="2539700" cy="1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311700" y="1017725"/>
            <a:ext cx="128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出力結果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5585175" y="1998625"/>
            <a:ext cx="11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コード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5527375" y="1991600"/>
            <a:ext cx="3616500" cy="242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前回のおさらい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Pathクラス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r</a:t>
            </a:r>
            <a:r>
              <a:rPr lang="ja" sz="1800"/>
              <a:t>esolve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glob   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【/】演算子を使ってパスを追加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ja" sz="1800"/>
              <a:t>exists</a:t>
            </a:r>
            <a:br>
              <a:rPr lang="ja" sz="1800"/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データセット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ja" sz="1800">
                <a:solidFill>
                  <a:schemeClr val="dk1"/>
                </a:solidFill>
              </a:rPr>
              <a:t>__getitem__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ja" sz="1800">
                <a:solidFill>
                  <a:schemeClr val="dk1"/>
                </a:solidFill>
              </a:rPr>
              <a:t>__len__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2007450"/>
            <a:ext cx="85206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</a:t>
            </a:r>
            <a:r>
              <a:rPr lang="ja"/>
              <a:t>やること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今回やること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ja" sz="1800">
                <a:solidFill>
                  <a:schemeClr val="dk2"/>
                </a:solidFill>
              </a:rPr>
              <a:t>transformsの説明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ja" sz="1800">
                <a:solidFill>
                  <a:schemeClr val="dk2"/>
                </a:solidFill>
              </a:rPr>
              <a:t>画像の前処理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ja" sz="1800">
                <a:solidFill>
                  <a:srgbClr val="595959"/>
                </a:solidFill>
              </a:rPr>
              <a:t>データローダー</a:t>
            </a:r>
            <a:r>
              <a:rPr lang="ja" sz="1800">
                <a:solidFill>
                  <a:srgbClr val="595959"/>
                </a:solidFill>
              </a:rPr>
              <a:t>の説明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ja" sz="1800">
                <a:solidFill>
                  <a:srgbClr val="595959"/>
                </a:solidFill>
              </a:rPr>
              <a:t>バッチ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演習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	5,6を組み合わせた出力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前処理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825" y="725150"/>
            <a:ext cx="4555250" cy="42618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4479825" y="324950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前回のコード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5051325" y="1613100"/>
            <a:ext cx="28113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5051325" y="3341725"/>
            <a:ext cx="2322900" cy="21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311700" y="1262825"/>
            <a:ext cx="53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モデルで学習する前に前処理を行う必要がある。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ja">
                <a:solidFill>
                  <a:schemeClr val="dk2"/>
                </a:solidFill>
              </a:rPr>
            </a:br>
            <a:r>
              <a:rPr lang="ja">
                <a:solidFill>
                  <a:schemeClr val="dk2"/>
                </a:solidFill>
              </a:rPr>
              <a:t>なんで前処理する必要があるか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0" y="2094125"/>
            <a:ext cx="4359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>
                <a:solidFill>
                  <a:schemeClr val="dk1"/>
                </a:solidFill>
              </a:rPr>
              <a:t>汎用性向上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ja">
                <a:solidFill>
                  <a:schemeClr val="dk1"/>
                </a:solidFill>
              </a:rPr>
              <a:t>データの拡張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>
                <a:solidFill>
                  <a:schemeClr val="dk1"/>
                </a:solidFill>
              </a:rPr>
              <a:t>データの正規化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ja">
                <a:solidFill>
                  <a:schemeClr val="dk1"/>
                </a:solidFill>
              </a:rPr>
              <a:t>安定性の向上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前処理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3303213" y="1898100"/>
            <a:ext cx="1748700" cy="13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ImageTransform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0" y="1624075"/>
            <a:ext cx="2665800" cy="1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349" y="1898100"/>
            <a:ext cx="1318326" cy="1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149100" y="1898100"/>
            <a:ext cx="1748700" cy="13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model</a:t>
            </a:r>
            <a:endParaRPr/>
          </a:p>
        </p:txBody>
      </p:sp>
      <p:cxnSp>
        <p:nvCxnSpPr>
          <p:cNvPr id="100" name="Google Shape;100;p19"/>
          <p:cNvCxnSpPr>
            <a:stCxn id="97" idx="3"/>
            <a:endCxn id="96" idx="1"/>
          </p:cNvCxnSpPr>
          <p:nvPr/>
        </p:nvCxnSpPr>
        <p:spPr>
          <a:xfrm>
            <a:off x="2912000" y="2571750"/>
            <a:ext cx="39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5051925" y="2571750"/>
            <a:ext cx="39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759675" y="2571750"/>
            <a:ext cx="39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transforms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25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以下のメソッドについて説明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transforms.ToTensor()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transforms.Resize(</a:t>
            </a: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(Height, Width)</a:t>
            </a: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transforms.C</a:t>
            </a: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enterCrop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transforms.RandomResizedCrop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transforms.RandomHorizontalFlip()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transforms.Normalize(</a:t>
            </a: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mean=[, , ], std=[, , ]</a:t>
            </a:r>
            <a:r>
              <a:rPr lang="j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5977000" y="4364875"/>
            <a:ext cx="26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hlink"/>
                </a:solidFill>
                <a:hlinkClick r:id="rId3"/>
              </a:rPr>
              <a:t>pytorch公式サイト参照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ToTensor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83100" y="1152475"/>
            <a:ext cx="45720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chemeClr val="dk1"/>
                </a:solidFill>
              </a:rPr>
              <a:t>PyTorchのテンソルに変換するための変換関数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 sz="1400">
                <a:solidFill>
                  <a:schemeClr val="dk1"/>
                </a:solidFill>
              </a:rPr>
              <a:t>画像の各ピクセルの値を</a:t>
            </a:r>
            <a:br>
              <a:rPr lang="ja" sz="1400">
                <a:solidFill>
                  <a:schemeClr val="dk1"/>
                </a:solidFill>
              </a:rPr>
            </a:br>
            <a:r>
              <a:rPr lang="ja" sz="1400">
                <a:solidFill>
                  <a:schemeClr val="dk1"/>
                </a:solidFill>
              </a:rPr>
              <a:t>[0, 255]から[0.0, 1.0]の範囲にスケーリング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 sz="1400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軸が入れ替わる　(H,W,C)→(C,H,W)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ja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H:高さ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ja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W:幅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ja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C:チャネル</a:t>
            </a:r>
            <a:br>
              <a:rPr lang="ja" sz="1300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</a:br>
            <a:r>
              <a:rPr lang="ja" sz="1300">
                <a:solidFill>
                  <a:schemeClr val="dk1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	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325" y="445025"/>
            <a:ext cx="4184850" cy="39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50" y="3325075"/>
            <a:ext cx="45339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